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6" r:id="rId17"/>
    <p:sldId id="437" r:id="rId18"/>
    <p:sldId id="442" r:id="rId19"/>
    <p:sldId id="438" r:id="rId20"/>
    <p:sldId id="446" r:id="rId21"/>
    <p:sldId id="447" r:id="rId22"/>
    <p:sldId id="449" r:id="rId23"/>
    <p:sldId id="450" r:id="rId24"/>
    <p:sldId id="451" r:id="rId25"/>
    <p:sldId id="445" r:id="rId26"/>
    <p:sldId id="435" r:id="rId27"/>
    <p:sldId id="439" r:id="rId28"/>
    <p:sldId id="440" r:id="rId29"/>
    <p:sldId id="452" r:id="rId30"/>
    <p:sldId id="453" r:id="rId31"/>
    <p:sldId id="472" r:id="rId32"/>
    <p:sldId id="427" r:id="rId33"/>
    <p:sldId id="412" r:id="rId34"/>
    <p:sldId id="413" r:id="rId35"/>
    <p:sldId id="414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102" y="3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/>
              <a:t>Цикли със стъпка, </a:t>
            </a:r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въведе число в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num; cin &gt;&gt;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"Invalid number!\n";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cin &gt;&gt;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"The number is: " &lt;&lt; num &lt;&lt; endl;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Цикли със стъпка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/>
              <a:t>Алгоритъм на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/>
              <a:t> за намиране на НОД</a:t>
            </a:r>
            <a:r>
              <a:rPr lang="en-US" sz="3200" dirty="0"/>
              <a:t>: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Докато не достигнем остатък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въведат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и да се намери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a; cin &gt;&gt; 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b; cin &gt;&gt; b;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&lt;&lt;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&lt;&lt; endl;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/>
              <a:t>Повторение докато</a:t>
            </a:r>
            <a:r>
              <a:rPr lang="en-US" dirty="0"/>
              <a:t> 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bg-BG" dirty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естествено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да се 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Пример: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long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fact &lt;&lt; endl;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сумират цифрите на цяло положително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"Sum of digits: " &lt;&lt; sum &lt;&lt; endl;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/>
              <a:t>Безкрайни цикли и оператор </a:t>
            </a:r>
            <a:r>
              <a:rPr lang="en-US" dirty="0">
                <a:latin typeface="Consolas" panose="020B0609020204030204" pitchFamily="49" charset="0"/>
              </a:rPr>
              <a:t>break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"Infinite loop"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 // 'for' ever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"Infinite loop"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/>
              <a:t>цикъл със стъпка</a:t>
            </a:r>
          </a:p>
          <a:p>
            <a:pPr lvl="1"/>
            <a:r>
              <a:rPr lang="bg-BG" dirty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bg-BG" dirty="0"/>
              <a:t>безкраен цикъл и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0"/>
            <a:r>
              <a:rPr lang="bg-BG" dirty="0"/>
              <a:t>По-сложни задачи с вложени 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, ако се дели единствено на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/>
                  <a:t> и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Прости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43</a:t>
                </a:r>
                <a:r>
                  <a:rPr lang="bg-BG" sz="3000" dirty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/>
                  <a:t>= 3 * 7,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просто, ако се дели</a:t>
                </a:r>
                <a:r>
                  <a:rPr lang="en-US" sz="3200" dirty="0"/>
                  <a:t> </a:t>
                </a:r>
                <a:r>
                  <a:rPr lang="bg-BG" sz="3200" dirty="0"/>
                  <a:t>на число между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/>
                  <a:t> и</a:t>
                </a:r>
                <a:r>
                  <a:rPr lang="en-US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Алгоритъм за проверка дали число 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не се раздели, значи е просто</a:t>
                </a:r>
                <a:endParaRPr lang="en-US" dirty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Оптимизация: вместо до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/>
                  <a:t> </a:t>
                </a:r>
                <a:r>
                  <a:rPr lang="bg-BG" dirty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4927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2; i &lt;= 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i == 0) 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(prime) cout &lt;&lt; "Prime" &lt;&lt; endl;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cout &lt;&lt; "Not prime" &lt;&lt; endl;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656012" y="4038600"/>
            <a:ext cx="4294496" cy="704249"/>
          </a:xfrm>
          <a:prstGeom prst="wedgeRoundRectCallout">
            <a:avLst>
              <a:gd name="adj1" fmla="val -63233"/>
              <a:gd name="adj2" fmla="val -303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878367" y="4191000"/>
            <a:ext cx="1074300" cy="838200"/>
          </a:xfrm>
          <a:prstGeom prst="bentConnector3">
            <a:avLst>
              <a:gd name="adj1" fmla="val 13980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Да се напише програма, която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/>
              <a:t>При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</a:t>
            </a:r>
            <a:r>
              <a:rPr lang="en-US" dirty="0"/>
              <a:t>break </a:t>
            </a:r>
            <a:r>
              <a:rPr lang="bg-BG" dirty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"The number is not even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"Even number entered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&lt;&lt;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Справяне с грешни числа: </a:t>
            </a:r>
            <a:r>
              <a:rPr lang="en-US" dirty="0">
                <a:latin typeface="Consolas" panose="020B0609020204030204" pitchFamily="49" charset="0"/>
              </a:rPr>
              <a:t>try</a:t>
            </a:r>
            <a:r>
              <a:rPr lang="en-US" dirty="0"/>
              <a:t> … </a:t>
            </a:r>
            <a:r>
              <a:rPr lang="en-US" dirty="0">
                <a:latin typeface="Consolas" panose="020B0609020204030204" pitchFamily="49" charset="0"/>
              </a:rPr>
              <a:t>catch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 not even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  <p:cxnSp>
        <p:nvCxnSpPr>
          <p:cNvPr id="8" name="Право съединение 7"/>
          <p:cNvCxnSpPr/>
          <p:nvPr/>
        </p:nvCxnSpPr>
        <p:spPr>
          <a:xfrm>
            <a:off x="379412" y="228600"/>
            <a:ext cx="11734800" cy="64928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аво съединение 9"/>
          <p:cNvCxnSpPr/>
          <p:nvPr/>
        </p:nvCxnSpPr>
        <p:spPr>
          <a:xfrm flipH="1">
            <a:off x="188815" y="40341"/>
            <a:ext cx="11925397" cy="66811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кръглен правоъгълник 10"/>
          <p:cNvSpPr/>
          <p:nvPr/>
        </p:nvSpPr>
        <p:spPr>
          <a:xfrm>
            <a:off x="2894012" y="1600200"/>
            <a:ext cx="62484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dirty="0"/>
              <a:t>Чака се до второ нареждане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Пример: </a:t>
            </a: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Да се въведе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f1 &lt;&lt; endl;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r>
              <a:rPr lang="en-US" dirty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cout &lt;&lt;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cout &lt;&lt;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 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cout &lt;&lt; endl;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cout &lt;&lt; num &lt;&lt;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endl;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/>
              <a:t>Цикли </a:t>
            </a:r>
            <a:r>
              <a:rPr lang="bg-BG" dirty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Работа с по-сложни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</a:t>
            </a:r>
            <a:r>
              <a:rPr lang="bg-BG" dirty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ползваме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</a:t>
            </a:r>
            <a:r>
              <a:rPr lang="bg-BG" sz="3200" dirty="0"/>
              <a:t>цикли със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 докато</a:t>
            </a:r>
            <a:br>
              <a:rPr lang="bg-BG" sz="3200" dirty="0"/>
            </a:br>
            <a:r>
              <a:rPr lang="bg-BG" sz="3200" dirty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i &lt;&lt; endl;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en-US" dirty="0"/>
              <a:t>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cout &lt;&lt; i &lt;&lt; endl;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 cin &gt;&gt; n;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i &lt;&lt; endl;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num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/>
              <a:t>0</a:t>
            </a:r>
            <a:r>
              <a:rPr lang="bg-BG" dirty="0"/>
              <a:t>, 2</a:t>
            </a:r>
            <a:r>
              <a:rPr lang="bg-BG" baseline="30000" dirty="0"/>
              <a:t>2</a:t>
            </a:r>
            <a:r>
              <a:rPr lang="bg-BG" dirty="0"/>
              <a:t>, 2</a:t>
            </a:r>
            <a:r>
              <a:rPr lang="bg-BG" baseline="30000" dirty="0"/>
              <a:t>4</a:t>
            </a:r>
            <a:r>
              <a:rPr lang="bg-BG" dirty="0"/>
              <a:t>, 2</a:t>
            </a:r>
            <a:r>
              <a:rPr lang="bg-BG" baseline="30000" dirty="0"/>
              <a:t>8</a:t>
            </a:r>
            <a:r>
              <a:rPr lang="bg-BG" dirty="0"/>
              <a:t>, …, 2</a:t>
            </a:r>
            <a:r>
              <a:rPr lang="en-US" baseline="30000" dirty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i+=2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num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Да се отпечатат всички числа </a:t>
            </a:r>
            <a:r>
              <a:rPr lang="en-US" sz="3200" dirty="0"/>
              <a:t>≤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/>
              <a:t> от редицата: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/>
              <a:t>, …</a:t>
            </a:r>
          </a:p>
          <a:p>
            <a:pPr lvl="1"/>
            <a:r>
              <a:rPr lang="bg-BG" sz="3000" dirty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cout &lt;&lt; num &lt;&lt; endl;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2274</Words>
  <Application>Microsoft Office PowerPoint</Application>
  <PresentationFormat>По избор</PresentationFormat>
  <Paragraphs>400</Paragraphs>
  <Slides>34</Slides>
  <Notes>6</Notes>
  <HiddenSlides>1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Презентация на PowerPoint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Презентация на PowerPoint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2017-03-27T12:07:45Z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